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Ubuntu Light"/>
      <p:regular r:id="rId31"/>
      <p:bold r:id="rId32"/>
      <p:italic r:id="rId33"/>
      <p:boldItalic r:id="rId34"/>
    </p:embeddedFon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ono Light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3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C1303D-4471-44BF-9973-9D7D355BEA16}">
  <a:tblStyle styleId="{A8C1303D-4471-44BF-9973-9D7D355BE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3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onoLight-bold.fntdata"/><Relationship Id="rId41" Type="http://schemas.openxmlformats.org/officeDocument/2006/relationships/font" Target="fonts/RobotoMonoLight-regular.fntdata"/><Relationship Id="rId44" Type="http://schemas.openxmlformats.org/officeDocument/2006/relationships/font" Target="fonts/RobotoMonoLight-boldItalic.fntdata"/><Relationship Id="rId43" Type="http://schemas.openxmlformats.org/officeDocument/2006/relationships/font" Target="fonts/RobotoMonoLight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Light-regular.fntdata"/><Relationship Id="rId30" Type="http://schemas.openxmlformats.org/officeDocument/2006/relationships/font" Target="fonts/Ubuntu-boldItalic.fntdata"/><Relationship Id="rId33" Type="http://schemas.openxmlformats.org/officeDocument/2006/relationships/font" Target="fonts/UbuntuLight-italic.fntdata"/><Relationship Id="rId32" Type="http://schemas.openxmlformats.org/officeDocument/2006/relationships/font" Target="fonts/UbuntuLight-bold.fntdata"/><Relationship Id="rId35" Type="http://schemas.openxmlformats.org/officeDocument/2006/relationships/font" Target="fonts/RobotoSlab-regular.fntdata"/><Relationship Id="rId34" Type="http://schemas.openxmlformats.org/officeDocument/2006/relationships/font" Target="fonts/UbuntuLight-boldItalic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Slab-bold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29" Type="http://schemas.openxmlformats.org/officeDocument/2006/relationships/font" Target="fonts/Ubuntu-italic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1dac0ac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1dac0ac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9af2915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9af2915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af2915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9af2915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9af29158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9af29158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9af2915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9af2915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9af2915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9af2915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9af29158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9af29158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9af29158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9af29158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41a87d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41a87d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1a87d7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1a87d7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1a87d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1a87d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c3af5fb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c3af5fb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c3af5fbd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c3af5fb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c3af5fbd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c3af5fbd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9af291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9af291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557f7d4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557f7d4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9af2915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9af2915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9af2915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9af2915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9af2915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9af2915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516400"/>
            <a:ext cx="9144000" cy="2268000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571750"/>
            <a:ext cx="85206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4006800"/>
            <a:ext cx="8520600" cy="79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311700" y="4006650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01836" y="1172021"/>
            <a:ext cx="83403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 showMasterSp="0">
  <p:cSld name="Photo - Vertical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6"/>
          <p:cNvCxnSpPr/>
          <p:nvPr/>
        </p:nvCxnSpPr>
        <p:spPr>
          <a:xfrm>
            <a:off x="401836" y="2565053"/>
            <a:ext cx="37509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" name="Google Shape;67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401836" y="756791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01836" y="2705695"/>
            <a:ext cx="37506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747474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400050" y="176213"/>
            <a:ext cx="833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00050" y="1171575"/>
            <a:ext cx="83391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747474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706083" y="48696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401836" y="174129"/>
            <a:ext cx="834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26078" y="4851445"/>
            <a:ext cx="2193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5967" y="174125"/>
            <a:ext cx="737431" cy="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20"/>
          <p:cNvSpPr txBox="1"/>
          <p:nvPr>
            <p:ph type="ctrTitle"/>
          </p:nvPr>
        </p:nvSpPr>
        <p:spPr>
          <a:xfrm>
            <a:off x="311700" y="2571750"/>
            <a:ext cx="85206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311700" y="4006800"/>
            <a:ext cx="8520600" cy="792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94" name="Google Shape;94;p22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0" name="Google Shape;100;p23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4" name="Google Shape;104;p24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 Personalizado">
  <p:cSld name="1_Layout Personalizado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837000" y="726750"/>
            <a:ext cx="38250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buntu"/>
              <a:buNone/>
              <a:defRPr b="1" i="0" sz="3200" u="none" cap="none" strike="noStrik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837000" y="2346325"/>
            <a:ext cx="5220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-314325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-314325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605837" y="4848225"/>
            <a:ext cx="1572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i="0" sz="9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36" name="Google Shape;136;p33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2">
  <p:cSld name="TITLE_AND_BOD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b="1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chive.ics.uci.edu/ml/datasets/Wine+Qualit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lgobeans.com/2016/09/14/k-nearest-neighbors-anomaly-detection-tutorial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Confusion_matrix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Confusion_matrix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felipe.grael@prof.infnet.edu.br" TargetMode="External"/><Relationship Id="rId4" Type="http://schemas.openxmlformats.org/officeDocument/2006/relationships/hyperlink" Target="mailto:felipe@twist.systems" TargetMode="External"/><Relationship Id="rId5" Type="http://schemas.openxmlformats.org/officeDocument/2006/relationships/hyperlink" Target="https://www.linkedin.com/in/felipegrael" TargetMode="External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.ly/Mineracao_ELK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scrawler.readthedocs.io/en/lates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/>
          <p:nvPr/>
        </p:nvSpPr>
        <p:spPr>
          <a:xfrm>
            <a:off x="0" y="2930850"/>
            <a:ext cx="9144000" cy="2212500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35"/>
          <p:cNvCxnSpPr/>
          <p:nvPr/>
        </p:nvCxnSpPr>
        <p:spPr>
          <a:xfrm>
            <a:off x="311700" y="4365750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7" name="Google Shape;147;p35"/>
          <p:cNvSpPr txBox="1"/>
          <p:nvPr>
            <p:ph type="ctrTitle"/>
          </p:nvPr>
        </p:nvSpPr>
        <p:spPr>
          <a:xfrm>
            <a:off x="311700" y="2930850"/>
            <a:ext cx="85206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Mineração de Texto com ELK</a:t>
            </a:r>
            <a:endParaRPr/>
          </a:p>
        </p:txBody>
      </p:sp>
      <p:sp>
        <p:nvSpPr>
          <p:cNvPr id="148" name="Google Shape;148;p35"/>
          <p:cNvSpPr txBox="1"/>
          <p:nvPr>
            <p:ph idx="1" type="subTitle"/>
          </p:nvPr>
        </p:nvSpPr>
        <p:spPr>
          <a:xfrm>
            <a:off x="311700" y="4365900"/>
            <a:ext cx="8520600" cy="777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10</a:t>
            </a:r>
            <a:r>
              <a:rPr lang="pt-BR"/>
              <a:t> de Novembro de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Classificação</a:t>
            </a:r>
            <a:endParaRPr/>
          </a:p>
        </p:txBody>
      </p:sp>
      <p:sp>
        <p:nvSpPr>
          <p:cNvPr id="211" name="Google Shape;211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4"/>
          <p:cNvPicPr preferRelativeResize="0"/>
          <p:nvPr/>
        </p:nvPicPr>
        <p:blipFill rotWithShape="1">
          <a:blip r:embed="rId3">
            <a:alphaModFix/>
          </a:blip>
          <a:srcRect b="0" l="18733" r="14599" t="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</p:txBody>
      </p:sp>
      <p:sp>
        <p:nvSpPr>
          <p:cNvPr id="219" name="Google Shape;219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221" name="Google Shape;221;p45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5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</p:txBody>
      </p:sp>
      <p:sp>
        <p:nvSpPr>
          <p:cNvPr id="228" name="Google Shape;228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230" name="Google Shape;230;p46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6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E a amostra     ?</a:t>
            </a:r>
            <a:endParaRPr/>
          </a:p>
        </p:txBody>
      </p:sp>
      <p:sp>
        <p:nvSpPr>
          <p:cNvPr id="238" name="Google Shape;238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240" name="Google Shape;240;p47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2" name="Google Shape;242;p47"/>
          <p:cNvSpPr/>
          <p:nvPr/>
        </p:nvSpPr>
        <p:spPr>
          <a:xfrm>
            <a:off x="6858000" y="3169450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7"/>
          <p:cNvSpPr/>
          <p:nvPr/>
        </p:nvSpPr>
        <p:spPr>
          <a:xfrm>
            <a:off x="1853250" y="43327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Wine Quality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Amostras de Vinho Verde de Portugal, nas variedades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 e </a:t>
            </a:r>
            <a:r>
              <a:rPr b="1" lang="pt-BR">
                <a:solidFill>
                  <a:srgbClr val="000000"/>
                </a:solidFill>
              </a:rPr>
              <a:t>branco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Usando somente as medições de duas variáveis (</a:t>
            </a:r>
            <a:r>
              <a:rPr b="1" lang="pt-BR"/>
              <a:t>dióxido de enxofre</a:t>
            </a:r>
            <a:r>
              <a:rPr lang="pt-BR"/>
              <a:t> e </a:t>
            </a:r>
            <a:r>
              <a:rPr b="1" lang="pt-BR"/>
              <a:t>cloretos</a:t>
            </a:r>
            <a:r>
              <a:rPr lang="pt-BR"/>
              <a:t>) é possível ter uma boa idéia se o vinho é branco ou tinto.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Acabou de chegar no laboratório uma amostra </a:t>
            </a:r>
            <a:r>
              <a:rPr b="1" lang="pt-BR">
                <a:solidFill>
                  <a:srgbClr val="0000FF"/>
                </a:solidFill>
              </a:rPr>
              <a:t>X</a:t>
            </a:r>
            <a:r>
              <a:rPr lang="pt-BR"/>
              <a:t>. É de um vinho </a:t>
            </a:r>
            <a:r>
              <a:rPr b="1" lang="pt-BR">
                <a:solidFill>
                  <a:schemeClr val="dk1"/>
                </a:solidFill>
              </a:rPr>
              <a:t>branco</a:t>
            </a:r>
            <a:r>
              <a:rPr lang="pt-BR"/>
              <a:t> ou </a:t>
            </a:r>
            <a:r>
              <a:rPr b="1" lang="pt-BR">
                <a:solidFill>
                  <a:srgbClr val="FF0000"/>
                </a:solidFill>
              </a:rPr>
              <a:t>tinto</a:t>
            </a:r>
            <a:r>
              <a:rPr lang="pt-BR"/>
              <a:t>? Por que?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E a amostra     ?</a:t>
            </a:r>
            <a:endParaRPr/>
          </a:p>
        </p:txBody>
      </p:sp>
      <p:sp>
        <p:nvSpPr>
          <p:cNvPr id="249" name="Google Shape;249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Vinho Branco ou Tinto?</a:t>
            </a:r>
            <a:endParaRPr/>
          </a:p>
        </p:txBody>
      </p:sp>
      <p:pic>
        <p:nvPicPr>
          <p:cNvPr id="251" name="Google Shape;251;p48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4832400" y="1028050"/>
            <a:ext cx="3999900" cy="3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8"/>
          <p:cNvSpPr txBox="1"/>
          <p:nvPr/>
        </p:nvSpPr>
        <p:spPr>
          <a:xfrm>
            <a:off x="5526000" y="2112750"/>
            <a:ext cx="36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endParaRPr sz="2000">
              <a:solidFill>
                <a:srgbClr val="0000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3" name="Google Shape;253;p48"/>
          <p:cNvSpPr/>
          <p:nvPr/>
        </p:nvSpPr>
        <p:spPr>
          <a:xfrm>
            <a:off x="6858000" y="3169450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8"/>
          <p:cNvSpPr/>
          <p:nvPr/>
        </p:nvSpPr>
        <p:spPr>
          <a:xfrm>
            <a:off x="1853250" y="43327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3413100" y="1028050"/>
            <a:ext cx="2317800" cy="1666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4500000" y="2062675"/>
            <a:ext cx="144000" cy="1440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392000" y="225412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526000" y="2517750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4518000" y="1588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4999475" y="1696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8"/>
          <p:cNvSpPr/>
          <p:nvPr/>
        </p:nvSpPr>
        <p:spPr>
          <a:xfrm>
            <a:off x="5165525" y="169697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8"/>
          <p:cNvSpPr/>
          <p:nvPr/>
        </p:nvSpPr>
        <p:spPr>
          <a:xfrm>
            <a:off x="4392000" y="1467625"/>
            <a:ext cx="108000" cy="108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8"/>
          <p:cNvSpPr txBox="1"/>
          <p:nvPr/>
        </p:nvSpPr>
        <p:spPr>
          <a:xfrm>
            <a:off x="1680900" y="4693300"/>
            <a:ext cx="746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Algobeans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k Nearest Neighbors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Com uma nova amostra, para a qual não se sabe qual a </a:t>
            </a:r>
            <a:r>
              <a:rPr b="1" lang="pt-BR"/>
              <a:t>classe</a:t>
            </a:r>
            <a:r>
              <a:rPr lang="pt-BR"/>
              <a:t> (se é tinto ou branco):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Encontrar, na base de </a:t>
            </a:r>
            <a:r>
              <a:rPr b="1" lang="pt-BR"/>
              <a:t>amostras rotuladas</a:t>
            </a:r>
            <a:r>
              <a:rPr lang="pt-BR"/>
              <a:t>, os k vizinhos mais próximos ao novo ponto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pt-BR"/>
              <a:t>Usar a classe da </a:t>
            </a:r>
            <a:r>
              <a:rPr b="1" lang="pt-BR"/>
              <a:t>maioria</a:t>
            </a:r>
            <a:r>
              <a:rPr lang="pt-BR"/>
              <a:t> dos k vizinhos</a:t>
            </a:r>
            <a:endParaRPr/>
          </a:p>
        </p:txBody>
      </p:sp>
      <p:sp>
        <p:nvSpPr>
          <p:cNvPr id="269" name="Google Shape;26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Hiperparâmetro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k é um </a:t>
            </a:r>
            <a:r>
              <a:rPr b="1" lang="pt-BR"/>
              <a:t>hiperparâmetro</a:t>
            </a:r>
            <a:r>
              <a:rPr lang="pt-BR"/>
              <a:t>, ou seja, um parâmetro que </a:t>
            </a:r>
            <a:r>
              <a:rPr b="1" lang="pt-BR"/>
              <a:t>você</a:t>
            </a:r>
            <a:r>
              <a:rPr lang="pt-BR"/>
              <a:t> precisa decidir </a:t>
            </a:r>
            <a:r>
              <a:rPr b="1" lang="pt-BR"/>
              <a:t>antes</a:t>
            </a:r>
            <a:r>
              <a:rPr lang="pt-BR"/>
              <a:t> de começar o processo de </a:t>
            </a:r>
            <a:r>
              <a:rPr b="1" lang="pt-BR"/>
              <a:t>treinamento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escolha de k é muito importante para o desempenho do algoritmo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1" lang="pt-BR"/>
              <a:t>k pequeno demais</a:t>
            </a:r>
            <a:r>
              <a:rPr lang="pt-BR"/>
              <a:t>: resultados muito suscetíveis a </a:t>
            </a:r>
            <a:r>
              <a:rPr b="1" lang="pt-BR"/>
              <a:t>ruídos</a:t>
            </a:r>
            <a:r>
              <a:rPr lang="pt-BR"/>
              <a:t> na amostra de treino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b="1" lang="pt-BR"/>
              <a:t>k grande demais</a:t>
            </a:r>
            <a:r>
              <a:rPr lang="pt-BR"/>
              <a:t>: pode deixar de capturar o padrão, por considerar vizinhos longe demais</a:t>
            </a:r>
            <a:endParaRPr/>
          </a:p>
        </p:txBody>
      </p:sp>
      <p:sp>
        <p:nvSpPr>
          <p:cNvPr id="270" name="Google Shape;270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Algoritmo k Vizinhos Mais Próximos (k-NN)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Analisa o texto a classificar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Pega os termos mais importantes, de acordo com tf-idf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Forma uma query com esses termos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pt-BR"/>
              <a:t>Retorna os documentos mais relevantes</a:t>
            </a:r>
            <a:endParaRPr/>
          </a:p>
        </p:txBody>
      </p:sp>
      <p:sp>
        <p:nvSpPr>
          <p:cNvPr id="276" name="Google Shape;276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Imitando k-NN Com a query More Like This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285" name="Google Shape;285;p51"/>
          <p:cNvGraphicFramePr/>
          <p:nvPr/>
        </p:nvGraphicFramePr>
        <p:xfrm>
          <a:off x="1287625" y="183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{A8C1303D-4471-44BF-9973-9D7D355BEA16}</a:tableStyleId>
              </a:tblPr>
              <a:tblGrid>
                <a:gridCol w="1642200"/>
                <a:gridCol w="1168425"/>
                <a:gridCol w="1847800"/>
                <a:gridCol w="1910325"/>
              </a:tblGrid>
              <a:tr h="3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7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Predição do</a:t>
                      </a:r>
                      <a:br>
                        <a:rPr lang="pt-BR"/>
                      </a:br>
                      <a:r>
                        <a:rPr lang="pt-BR"/>
                        <a:t>Classificador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 Positivo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 Positivo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 Negativo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 Negativo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Ver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Matriz de Confusão</a:t>
            </a:r>
            <a:endParaRPr sz="1200"/>
          </a:p>
        </p:txBody>
      </p:sp>
      <p:sp>
        <p:nvSpPr>
          <p:cNvPr id="291" name="Google Shape;291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Acurácia</a:t>
            </a:r>
            <a:r>
              <a:rPr lang="pt-BR"/>
              <a:t> ou </a:t>
            </a:r>
            <a:r>
              <a:rPr b="1" lang="pt-BR"/>
              <a:t>Taxa de Acerto: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Taxa de Verdadeiros Positivos</a:t>
            </a:r>
            <a:r>
              <a:rPr lang="pt-BR"/>
              <a:t>, ou </a:t>
            </a:r>
            <a:r>
              <a:rPr b="1" lang="pt-BR"/>
              <a:t>Sensibilidade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Taxa de Verdadeiros Negativos</a:t>
            </a:r>
            <a:r>
              <a:rPr lang="pt-BR"/>
              <a:t>, ou </a:t>
            </a:r>
            <a:r>
              <a:rPr b="1" lang="pt-BR"/>
              <a:t>Especificidade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293" name="Google Shape;293;p52"/>
          <p:cNvGraphicFramePr/>
          <p:nvPr/>
        </p:nvGraphicFramePr>
        <p:xfrm>
          <a:off x="311713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{A8C1303D-4471-44BF-9973-9D7D355BEA16}</a:tableStyleId>
              </a:tblPr>
              <a:tblGrid>
                <a:gridCol w="802425"/>
                <a:gridCol w="909025"/>
                <a:gridCol w="1125175"/>
                <a:gridCol w="1163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Predi-</a:t>
                      </a:r>
                      <a:br>
                        <a:rPr lang="pt-BR"/>
                      </a:br>
                      <a:r>
                        <a:rPr lang="pt-BR"/>
                        <a:t>ção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294" name="Google Shape;2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825" y="1513397"/>
            <a:ext cx="181104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187" y="2844069"/>
            <a:ext cx="79632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538" y="4183029"/>
            <a:ext cx="8316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Ver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Matriz de Confusão</a:t>
            </a:r>
            <a:endParaRPr sz="1200"/>
          </a:p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pt-BR"/>
              <a:t>Recall</a:t>
            </a:r>
            <a:r>
              <a:rPr b="1" lang="pt-BR"/>
              <a:t> </a:t>
            </a:r>
            <a:r>
              <a:rPr lang="pt-BR"/>
              <a:t>(Revocação), ou </a:t>
            </a:r>
            <a:r>
              <a:rPr b="1" lang="pt-BR"/>
              <a:t>Sensibilidade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pt-BR"/>
              <a:t>F-Score</a:t>
            </a:r>
            <a:endParaRPr b="1" i="1"/>
          </a:p>
        </p:txBody>
      </p:sp>
      <p:sp>
        <p:nvSpPr>
          <p:cNvPr id="303" name="Google Shape;303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Avaliando um Classificador</a:t>
            </a:r>
            <a:endParaRPr b="0" sz="1800"/>
          </a:p>
        </p:txBody>
      </p:sp>
      <p:graphicFrame>
        <p:nvGraphicFramePr>
          <p:cNvPr id="304" name="Google Shape;304;p53"/>
          <p:cNvGraphicFramePr/>
          <p:nvPr/>
        </p:nvGraphicFramePr>
        <p:xfrm>
          <a:off x="311713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{A8C1303D-4471-44BF-9973-9D7D355BEA16}</a:tableStyleId>
              </a:tblPr>
              <a:tblGrid>
                <a:gridCol w="802425"/>
                <a:gridCol w="909025"/>
                <a:gridCol w="1125175"/>
                <a:gridCol w="1163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Condição Real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Predi-</a:t>
                      </a:r>
                      <a:br>
                        <a:rPr lang="pt-BR"/>
                      </a:br>
                      <a:r>
                        <a:rPr lang="pt-BR"/>
                        <a:t>ção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Positivo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64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Negativo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305" name="Google Shape;3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87" y="2844069"/>
            <a:ext cx="79632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925" y="1499650"/>
            <a:ext cx="768857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912" y="4188500"/>
            <a:ext cx="221088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Sobre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Felipe Fink Grael</a:t>
            </a:r>
            <a:br>
              <a:rPr b="1" lang="pt-BR" sz="2500">
                <a:latin typeface="Roboto"/>
                <a:ea typeface="Roboto"/>
                <a:cs typeface="Roboto"/>
                <a:sym typeface="Roboto"/>
              </a:rPr>
            </a:br>
            <a:r>
              <a:rPr lang="pt-BR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felipe.grael@prof.infnet.edu.br</a:t>
            </a:r>
            <a:br>
              <a:rPr lang="pt-BR" sz="1200">
                <a:latin typeface="Roboto"/>
                <a:ea typeface="Roboto"/>
                <a:cs typeface="Roboto"/>
                <a:sym typeface="Roboto"/>
              </a:rPr>
            </a:br>
            <a:r>
              <a:rPr lang="pt-BR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felipe@twist.systems</a:t>
            </a:r>
            <a:br>
              <a:rPr lang="pt-BR" sz="1200">
                <a:latin typeface="Roboto"/>
                <a:ea typeface="Roboto"/>
                <a:cs typeface="Roboto"/>
                <a:sym typeface="Roboto"/>
              </a:rPr>
            </a:br>
            <a:r>
              <a:rPr lang="pt-BR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linkedin.com/in/felipegrael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M.Sc. em Inteligência Computacional pela COPPE / UFRJ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Fundador e CTO da Twist (Ciência de Dados)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36"/>
          <p:cNvCxnSpPr/>
          <p:nvPr/>
        </p:nvCxnSpPr>
        <p:spPr>
          <a:xfrm>
            <a:off x="311250" y="865325"/>
            <a:ext cx="852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56" name="Google Shape;1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6251" y="3884698"/>
            <a:ext cx="2731501" cy="7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http://bit.ly/Mineracao_ELK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2" name="Google Shape;1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69338"/>
            <a:ext cx="923025" cy="9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/>
        </p:nvSpPr>
        <p:spPr>
          <a:xfrm>
            <a:off x="4641900" y="2992650"/>
            <a:ext cx="41901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Pasta no Google Drive</a:t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Operações Bulk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Exemplo com Indexação de Documentos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t-BR"/>
              <a:t>More Like This</a:t>
            </a:r>
            <a:endParaRPr i="1"/>
          </a:p>
        </p:txBody>
      </p:sp>
      <p:sp>
        <p:nvSpPr>
          <p:cNvPr id="169" name="Google Shape;169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 de Hoje</a:t>
            </a:r>
            <a:endParaRPr/>
          </a:p>
        </p:txBody>
      </p:sp>
      <p:sp>
        <p:nvSpPr>
          <p:cNvPr id="170" name="Google Shape;170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em Massa</a:t>
            </a:r>
            <a:endParaRPr/>
          </a:p>
        </p:txBody>
      </p:sp>
      <p:sp>
        <p:nvSpPr>
          <p:cNvPr id="176" name="Google Shape;176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Bulk Operations</a:t>
            </a:r>
            <a:endParaRPr/>
          </a:p>
        </p:txBody>
      </p:sp>
      <p:pic>
        <p:nvPicPr>
          <p:cNvPr id="177" name="Google Shape;177;p39"/>
          <p:cNvPicPr preferRelativeResize="0"/>
          <p:nvPr/>
        </p:nvPicPr>
        <p:blipFill rotWithShape="1">
          <a:blip r:embed="rId3">
            <a:alphaModFix/>
          </a:blip>
          <a:srcRect b="0" l="37558" r="3182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oboto Condensed"/>
                <a:ea typeface="Roboto Condensed"/>
                <a:cs typeface="Roboto Condensed"/>
                <a:sym typeface="Roboto Condensed"/>
              </a:rPr>
              <a:t>Operações simples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Operam sobre 1 documento por vez</a:t>
            </a:r>
            <a:r>
              <a:rPr b="1" lang="pt-BR"/>
              <a:t>*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Index API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PUT  /&lt;target&gt;/_doc/&lt;_id&gt;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POST /&lt;target&gt;/_doc/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PUT  /&lt;target&gt;/_create/&lt;_id&gt;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POST /&lt;target&gt;/_create&gt;/&lt;_id&gt;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Update API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POST /&lt;target&gt;/_update/&lt;_id&gt;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Delete API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DELETE /&lt;target&gt;/_doc/&lt;_id&gt;</a:t>
            </a:r>
            <a:endParaRPr/>
          </a:p>
        </p:txBody>
      </p:sp>
      <p:sp>
        <p:nvSpPr>
          <p:cNvPr id="183" name="Google Shape;18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oboto Condensed"/>
                <a:ea typeface="Roboto Condensed"/>
                <a:cs typeface="Roboto Condensed"/>
                <a:sym typeface="Roboto Condensed"/>
              </a:rPr>
              <a:t>Bulk API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Executa </a:t>
            </a:r>
            <a:r>
              <a:rPr b="1" lang="pt-BR"/>
              <a:t>várias operações</a:t>
            </a:r>
            <a:r>
              <a:rPr lang="pt-BR"/>
              <a:t> em somente </a:t>
            </a:r>
            <a:r>
              <a:rPr b="1" lang="pt-BR"/>
              <a:t>uma chamada</a:t>
            </a:r>
            <a:endParaRPr b="1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Index, Create,  Update e Delete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Reduz </a:t>
            </a:r>
            <a:r>
              <a:rPr b="1" lang="pt-BR"/>
              <a:t>overhead de rede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Reduz </a:t>
            </a:r>
            <a:r>
              <a:rPr b="1" lang="pt-BR"/>
              <a:t>overhead no banco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Permite melhores estratégias para inserção </a:t>
            </a:r>
            <a:r>
              <a:rPr b="1" lang="pt-BR"/>
              <a:t>rápida</a:t>
            </a:r>
            <a:r>
              <a:rPr lang="pt-BR"/>
              <a:t> de um </a:t>
            </a:r>
            <a:r>
              <a:rPr b="1" lang="pt-BR"/>
              <a:t>volume grande</a:t>
            </a:r>
            <a:r>
              <a:rPr lang="pt-BR"/>
              <a:t> de documentos</a:t>
            </a:r>
            <a:endParaRPr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simples VS Bulk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latin typeface="Roboto Condensed"/>
                <a:ea typeface="Roboto Condensed"/>
                <a:cs typeface="Roboto Condensed"/>
                <a:sym typeface="Roboto Condensed"/>
              </a:rPr>
              <a:t>API Básica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POST /_bulk</a:t>
            </a:r>
            <a:br>
              <a:rPr lang="pt-BR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POST /&lt;target&gt;/_bulk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corpo do request deve ser composto por pares de documentos JSON, delimitados por quebra de linha (NDJSON)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1 operação é um par de documentos:</a:t>
            </a:r>
            <a:br>
              <a:rPr lang="pt-BR"/>
            </a:br>
            <a:r>
              <a:rPr b="1" lang="pt-BR" sz="1200">
                <a:latin typeface="Roboto Mono"/>
                <a:ea typeface="Roboto Mono"/>
                <a:cs typeface="Roboto Mono"/>
                <a:sym typeface="Roboto Mono"/>
              </a:rPr>
              <a:t>ação_e_metadatados\n</a:t>
            </a:r>
            <a:br>
              <a:rPr b="1" lang="pt-BR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z="1200">
                <a:latin typeface="Roboto Mono"/>
                <a:ea typeface="Roboto Mono"/>
                <a:cs typeface="Roboto Mono"/>
                <a:sym typeface="Roboto Mono"/>
              </a:rPr>
              <a:t>dados_da_operação\n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Helpers dependendo da linguagem</a:t>
            </a:r>
            <a:br>
              <a:rPr lang="pt-BR" sz="1200"/>
            </a:br>
            <a:endParaRPr sz="1200"/>
          </a:p>
        </p:txBody>
      </p:sp>
      <p:sp>
        <p:nvSpPr>
          <p:cNvPr id="190" name="Google Shape;190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latin typeface="Roboto Condensed"/>
                <a:ea typeface="Roboto Condensed"/>
                <a:cs typeface="Roboto Condensed"/>
                <a:sym typeface="Roboto Condensed"/>
              </a:rPr>
              <a:t>Exemplo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POST /_bulk</a:t>
            </a:r>
            <a:endParaRPr sz="1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 "index" : { "_index" : "test", "_id" : "1" } 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 "field1" : "value1" 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134F5C"/>
                </a:solidFill>
                <a:latin typeface="Roboto Mono"/>
                <a:ea typeface="Roboto Mono"/>
                <a:cs typeface="Roboto Mono"/>
                <a:sym typeface="Roboto Mono"/>
              </a:rPr>
              <a:t>{ "delete" : { "_index" : "test", "_id" : "2" } }</a:t>
            </a:r>
            <a:endParaRPr b="1" sz="1000">
              <a:solidFill>
                <a:srgbClr val="134F5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 "create" : { "_index" : "test", "_id" : "3" } 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 "field1" : "value3" 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134F5C"/>
                </a:solidFill>
                <a:latin typeface="Roboto Mono"/>
                <a:ea typeface="Roboto Mono"/>
                <a:cs typeface="Roboto Mono"/>
                <a:sym typeface="Roboto Mono"/>
              </a:rPr>
              <a:t>{ "update" : {"_id" : "1", "_index" : "test"} }</a:t>
            </a:r>
            <a:endParaRPr b="1" sz="1000">
              <a:solidFill>
                <a:srgbClr val="134F5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134F5C"/>
                </a:solidFill>
                <a:latin typeface="Roboto Mono"/>
                <a:ea typeface="Roboto Mono"/>
                <a:cs typeface="Roboto Mono"/>
                <a:sym typeface="Roboto Mono"/>
              </a:rPr>
              <a:t>{ "doc" : {"field2" : "value2"} }</a:t>
            </a:r>
            <a:endParaRPr b="1" sz="1000">
              <a:solidFill>
                <a:srgbClr val="134F5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Bulk API (requests diretos)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elasticsearch.helpers </a:t>
            </a:r>
            <a:r>
              <a:rPr b="1" lang="pt-BR" sz="12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bulk</a:t>
            </a:r>
            <a:endParaRPr b="1" sz="12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bulk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pt-BR" sz="1200"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pt-BR" sz="1200">
                <a:latin typeface="Roboto Mono"/>
                <a:ea typeface="Roboto Mono"/>
                <a:cs typeface="Roboto Mono"/>
                <a:sym typeface="Roboto Mono"/>
              </a:rPr>
              <a:t>actions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pt-BR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     stats_only=False,</a:t>
            </a:r>
            <a:br>
              <a:rPr lang="pt-BR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200">
                <a:latin typeface="Roboto Mono"/>
                <a:ea typeface="Roboto Mono"/>
                <a:cs typeface="Roboto Mono"/>
                <a:sym typeface="Roboto Mono"/>
              </a:rPr>
              <a:t>*args, **kwargs)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Parâmetros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pt-BR"/>
              <a:t>: Objeto cliente já conectado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>
                <a:latin typeface="Roboto Mono"/>
                <a:ea typeface="Roboto Mono"/>
                <a:cs typeface="Roboto Mono"/>
                <a:sym typeface="Roboto Mono"/>
              </a:rPr>
              <a:t>actions</a:t>
            </a:r>
            <a:r>
              <a:rPr lang="pt-BR"/>
              <a:t>: Iterável contendo ações</a:t>
            </a:r>
            <a:endParaRPr/>
          </a:p>
        </p:txBody>
      </p:sp>
      <p:sp>
        <p:nvSpPr>
          <p:cNvPr id="197" name="Google Shape;197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 Condensed"/>
                <a:ea typeface="Roboto Condensed"/>
                <a:cs typeface="Roboto Condensed"/>
                <a:sym typeface="Roboto Condensed"/>
              </a:rPr>
              <a:t>Objetos de Ações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'_op_type': 'index',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'_index': 'test',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'_id': 1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'doc': {'field1': 'value1'}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'_op_type': 'delete',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'_index': 'test',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    '_id': 2</a:t>
            </a:r>
            <a:endParaRPr b="1"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Bulk com Python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Aplicação Java para varrer diretórios, e indexar documentos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Suporta </a:t>
            </a:r>
            <a:r>
              <a:rPr b="1" lang="pt-BR"/>
              <a:t>diretórios de redes</a:t>
            </a:r>
            <a:r>
              <a:rPr lang="pt-BR"/>
              <a:t> e crawling </a:t>
            </a:r>
            <a:r>
              <a:rPr b="1" lang="pt-BR"/>
              <a:t>remoto</a:t>
            </a:r>
            <a:r>
              <a:rPr lang="pt-BR"/>
              <a:t> via SSH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Suporta customização de Índices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/>
              <a:t>Suporta OCR de documentos em imagem, usando </a:t>
            </a:r>
            <a:r>
              <a:rPr b="1" lang="pt-BR"/>
              <a:t>Tesseract</a:t>
            </a:r>
            <a:endParaRPr b="1"/>
          </a:p>
        </p:txBody>
      </p:sp>
      <p:sp>
        <p:nvSpPr>
          <p:cNvPr id="204" name="Google Shape;204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Indexando Documentos com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FSCrawler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Feli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Feli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